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8288000" cy="10287000"/>
  <p:notesSz cx="6858000" cy="9144000"/>
  <p:embeddedFontLst>
    <p:embeddedFont>
      <p:font typeface="Heebo" panose="020B0604020202020204" charset="-79"/>
      <p:regular r:id="rId13"/>
      <p:bold r:id="rId14"/>
    </p:embeddedFont>
    <p:embeddedFont>
      <p:font typeface="Heebo Black" panose="020B0604020202020204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fe0494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5ffe0494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fe0494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25ffe0494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8289328" TargetMode="External"/><Relationship Id="rId5" Type="http://schemas.openxmlformats.org/officeDocument/2006/relationships/hyperlink" Target="https://www.sciencedirect.com/science/article/abs/pii/S0022437522000275" TargetMode="External"/><Relationship Id="rId4" Type="http://schemas.openxmlformats.org/officeDocument/2006/relationships/hyperlink" Target="https://pubs.aip.org/asa/jasa/article-abstract/141/5/3262/606256/Physiological-effects-of-railway-vibration-and?redirectedFrom=full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39" y="197484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48056" y="8394325"/>
            <a:ext cx="4356453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489504" y="8394325"/>
            <a:ext cx="5272753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34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r>
              <a:rPr lang="en-US" sz="9600" b="0" i="0" u="none" strike="noStrike" cap="none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Enhanced Drowsiness Detection</a:t>
            </a:r>
            <a:endParaRPr sz="9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34583" y="2575763"/>
            <a:ext cx="661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07034" y="445439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44959" b="-16389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1872675" y="42260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78927" r="-129842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960768" y="8452838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22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613137" y="5003056"/>
            <a:ext cx="6259537" cy="2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ROHINI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B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VARUN RAAJ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S M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SHIVA RAMALINGAM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V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VASANTHA RUBAN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5;p13"/>
          <p:cNvSpPr txBox="1"/>
          <p:nvPr/>
        </p:nvSpPr>
        <p:spPr>
          <a:xfrm>
            <a:off x="12732663" y="8480547"/>
            <a:ext cx="5368293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Team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Name: Team ZEEZ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498406" y="312182"/>
            <a:ext cx="17291187" cy="9434848"/>
            <a:chOff x="0" y="-38100"/>
            <a:chExt cx="4554058" cy="2484898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35"/>
              <a:buFont typeface="Arial"/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675313" y="2590098"/>
            <a:ext cx="5988959" cy="3230759"/>
            <a:chOff x="0" y="-38100"/>
            <a:chExt cx="1577339" cy="8509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675313" y="5954736"/>
            <a:ext cx="5988959" cy="3230759"/>
            <a:chOff x="0" y="-38100"/>
            <a:chExt cx="1577339" cy="8509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623728" y="2590098"/>
            <a:ext cx="5988959" cy="3230759"/>
            <a:chOff x="0" y="-38100"/>
            <a:chExt cx="1577339" cy="8509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623728" y="5954736"/>
            <a:ext cx="5988959" cy="3230759"/>
            <a:chOff x="0" y="-38100"/>
            <a:chExt cx="1577339" cy="8509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14"/>
          <p:cNvSpPr txBox="1"/>
          <p:nvPr/>
        </p:nvSpPr>
        <p:spPr>
          <a:xfrm>
            <a:off x="3232206" y="1238250"/>
            <a:ext cx="1211600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MEETING 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798727" y="2849059"/>
            <a:ext cx="1742131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283232" y="6213697"/>
            <a:ext cx="2773122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521613" y="2849059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521613" y="6213697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00742" y="5026540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00742" y="839117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7767657" y="502012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835297" y="4443306"/>
            <a:ext cx="5668991" cy="45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783697" y="442498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2835263" y="766950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9783712" y="7807944"/>
            <a:ext cx="566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1460436">
            <a:off x="1101289" y="1029055"/>
            <a:ext cx="2930470" cy="3557475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9783688" y="7669502"/>
            <a:ext cx="5669100" cy="5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</a:t>
            </a:r>
            <a:r>
              <a:rPr lang="en-US" sz="3199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5"/>
          <p:cNvGrpSpPr/>
          <p:nvPr/>
        </p:nvGrpSpPr>
        <p:grpSpPr>
          <a:xfrm>
            <a:off x="498406" y="-20326"/>
            <a:ext cx="17291187" cy="9434848"/>
            <a:chOff x="0" y="-38100"/>
            <a:chExt cx="4554058" cy="2484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3496" y="2618509"/>
            <a:ext cx="1130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To Detect the Drowsiness While </a:t>
            </a:r>
            <a:r>
              <a:rPr lang="en-US" sz="3600" b="1" dirty="0" smtClean="0"/>
              <a:t>Driving, and </a:t>
            </a:r>
            <a:endParaRPr lang="en-US" sz="3600" b="1" dirty="0"/>
          </a:p>
          <a:p>
            <a:r>
              <a:rPr lang="en-US" sz="3600" b="1" dirty="0" smtClean="0"/>
              <a:t>Alert the driver and surrounding.</a:t>
            </a:r>
            <a:endParaRPr lang="en-US" sz="3600" b="1" dirty="0"/>
          </a:p>
        </p:txBody>
      </p:sp>
      <p:sp>
        <p:nvSpPr>
          <p:cNvPr id="8" name="Freeform 12"/>
          <p:cNvSpPr/>
          <p:nvPr/>
        </p:nvSpPr>
        <p:spPr>
          <a:xfrm>
            <a:off x="1488876" y="4291446"/>
            <a:ext cx="4184559" cy="3626426"/>
          </a:xfrm>
          <a:custGeom>
            <a:avLst/>
            <a:gdLst/>
            <a:ahLst/>
            <a:cxnLst/>
            <a:rect l="l" t="t" r="r" b="b"/>
            <a:pathLst>
              <a:path w="4401390" h="3758323">
                <a:moveTo>
                  <a:pt x="0" y="0"/>
                </a:moveTo>
                <a:lnTo>
                  <a:pt x="4401390" y="0"/>
                </a:lnTo>
                <a:lnTo>
                  <a:pt x="4401390" y="3758323"/>
                </a:lnTo>
                <a:lnTo>
                  <a:pt x="0" y="375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4" t="-14199" r="-13651" b="-11419"/>
            </a:stretch>
          </a:blipFill>
        </p:spPr>
      </p:sp>
      <p:grpSp>
        <p:nvGrpSpPr>
          <p:cNvPr id="11" name="Group 2"/>
          <p:cNvGrpSpPr/>
          <p:nvPr/>
        </p:nvGrpSpPr>
        <p:grpSpPr>
          <a:xfrm>
            <a:off x="6893271" y="4114799"/>
            <a:ext cx="3622319" cy="4389383"/>
            <a:chOff x="0" y="0"/>
            <a:chExt cx="9512593" cy="1371600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4"/>
            <a:srcRect l="26882" r="26882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5777345" y="6005945"/>
            <a:ext cx="1039091" cy="20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498406" y="374526"/>
            <a:ext cx="17291303" cy="9434909"/>
            <a:chOff x="0" y="-38100"/>
            <a:chExt cx="4554058" cy="2484898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1798650" y="3743375"/>
            <a:ext cx="8701200" cy="5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482" y="2908286"/>
            <a:ext cx="32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Dlib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OpenCV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NumPY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98406" y="312181"/>
            <a:ext cx="17291303" cy="9434909"/>
            <a:chOff x="0" y="-38100"/>
            <a:chExt cx="4554058" cy="2484898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2132083" y="2827982"/>
            <a:ext cx="3915425" cy="2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Colab</a:t>
            </a:r>
            <a:endParaRPr lang="en-US" sz="4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Python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498406" y="312180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49" y="2677551"/>
            <a:ext cx="7724664" cy="660514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1484274" y="2490513"/>
            <a:ext cx="5473687" cy="6605148"/>
          </a:xfrm>
          <a:custGeom>
            <a:avLst/>
            <a:gdLst/>
            <a:ahLst/>
            <a:cxnLst/>
            <a:rect l="l" t="t" r="r" b="b"/>
            <a:pathLst>
              <a:path w="4585470" h="5409656">
                <a:moveTo>
                  <a:pt x="0" y="0"/>
                </a:moveTo>
                <a:lnTo>
                  <a:pt x="4585470" y="0"/>
                </a:lnTo>
                <a:lnTo>
                  <a:pt x="458547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724889" y="2951018"/>
            <a:ext cx="9538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Alert Mechanism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Seat Belt Vibration 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Stimulus Provider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Alarm Inside and Outside the Car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Light Indication If Slept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SPECIFICATIONS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059863" y="2951018"/>
            <a:ext cx="1392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Vibration Motor Specification</a:t>
            </a:r>
          </a:p>
          <a:p>
            <a:r>
              <a:rPr lang="en-US" sz="4800" dirty="0" smtClean="0"/>
              <a:t>Motor Type : ERM Vibration Motor</a:t>
            </a:r>
          </a:p>
          <a:p>
            <a:r>
              <a:rPr lang="en-US" sz="4800" dirty="0" smtClean="0"/>
              <a:t>Motor Vibration Frequency : 100Hz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56842" y="813137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997526" y="1620986"/>
            <a:ext cx="1240674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1. </a:t>
            </a:r>
          </a:p>
          <a:p>
            <a:r>
              <a:rPr lang="en-US" sz="4800" dirty="0" smtClean="0">
                <a:hlinkClick r:id="rId4"/>
              </a:rPr>
              <a:t>https://pubs.aip.org/asa/jasa/article-abstract/141/5/3262/606256/Physiological-effects-of-railway-vibration-and?redirectedFrom=fulltext</a:t>
            </a:r>
            <a:r>
              <a:rPr lang="en-US" sz="4800" dirty="0" smtClean="0"/>
              <a:t> .</a:t>
            </a:r>
          </a:p>
          <a:p>
            <a:r>
              <a:rPr lang="en-US" sz="4800" dirty="0" smtClean="0"/>
              <a:t>2. </a:t>
            </a:r>
            <a:r>
              <a:rPr lang="en-US" sz="4800" dirty="0" smtClean="0">
                <a:hlinkClick r:id="rId5"/>
              </a:rPr>
              <a:t>https://www.sciencedirect.com/science/article/abs/pii/S0022437522000275</a:t>
            </a:r>
            <a:r>
              <a:rPr lang="en-US" sz="4800" dirty="0" smtClean="0"/>
              <a:t> . </a:t>
            </a:r>
          </a:p>
          <a:p>
            <a:r>
              <a:rPr lang="en-US" sz="4800" dirty="0" smtClean="0"/>
              <a:t> 3. </a:t>
            </a:r>
            <a:r>
              <a:rPr lang="en-US" sz="4800" dirty="0" smtClean="0">
                <a:hlinkClick r:id="rId6"/>
              </a:rPr>
              <a:t>https://ieeexplore.ieee.org/abstract/document/8289328</a:t>
            </a:r>
            <a:r>
              <a:rPr lang="en-US" sz="4800" dirty="0" smtClean="0"/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126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Heebo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Rohini Balu Gaja</cp:lastModifiedBy>
  <cp:revision>18</cp:revision>
  <dcterms:modified xsi:type="dcterms:W3CDTF">2023-10-22T16:42:25Z</dcterms:modified>
</cp:coreProperties>
</file>